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  <p:embeddedFont>
      <p:font typeface="Montserrat Medium"/>
      <p:regular r:id="rId29"/>
      <p:bold r:id="rId30"/>
      <p:italic r:id="rId31"/>
      <p:boldItalic r:id="rId32"/>
    </p:embeddedFont>
    <p:embeddedFont>
      <p:font typeface="Montserrat ExtraBold"/>
      <p:bold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403BC97-65ED-4D6F-B53C-290884E9E6AB}">
  <a:tblStyle styleId="{0403BC97-65ED-4D6F-B53C-290884E9E6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italic.fntdata"/><Relationship Id="rId30" Type="http://schemas.openxmlformats.org/officeDocument/2006/relationships/font" Target="fonts/MontserratMedium-bold.fntdata"/><Relationship Id="rId11" Type="http://schemas.openxmlformats.org/officeDocument/2006/relationships/slide" Target="slides/slide5.xml"/><Relationship Id="rId33" Type="http://schemas.openxmlformats.org/officeDocument/2006/relationships/font" Target="fonts/MontserratExtraBold-bold.fntdata"/><Relationship Id="rId10" Type="http://schemas.openxmlformats.org/officeDocument/2006/relationships/slide" Target="slides/slide4.xml"/><Relationship Id="rId32" Type="http://schemas.openxmlformats.org/officeDocument/2006/relationships/font" Target="fonts/MontserratMedium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MontserratExtraBold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4d6bfd509a_0_2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4d6bfd509a_0_2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4d6bfd509a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4d6bfd509a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4d6bfd509a_2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4d6bfd509a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4d6bfd509a_2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4d6bfd509a_2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4d6bfd509a_2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4d6bfd509a_2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4d6bfd509a_2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4d6bfd509a_2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4d6bfd509a_2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4d6bfd509a_2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4d6bfd509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4d6bfd509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4d6bfd509a_2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4d6bfd509a_2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4d6bfd509a_2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4d6bfd509a_2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4d6bfd50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4d6bfd50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4d6bfd509a_0_28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4d6bfd509a_0_28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4d6bfd509a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4d6bfd509a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4d6bfd509a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4d6bfd509a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d6bfd509a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4d6bfd509a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4d6bfd509a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4d6bfd509a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4d6bfd509a_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4d6bfd509a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4d6bfd509a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4d6bfd509a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350">
                <a:latin typeface="Montserrat"/>
                <a:ea typeface="Montserrat"/>
                <a:cs typeface="Montserrat"/>
                <a:sym typeface="Montserrat"/>
              </a:rPr>
              <a:t>Predicting Acute Renal Transplant Rejection with Machine Learning</a:t>
            </a:r>
            <a:endParaRPr b="0" sz="4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p36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Presented </a:t>
            </a:r>
            <a:r>
              <a:rPr lang="en">
                <a:solidFill>
                  <a:schemeClr val="lt2"/>
                </a:solidFill>
              </a:rPr>
              <a:t>By:  Naresh Rambhatla and Johnathan Oestringer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60" name="Google Shape;160;p36"/>
          <p:cNvSpPr txBox="1"/>
          <p:nvPr/>
        </p:nvSpPr>
        <p:spPr>
          <a:xfrm>
            <a:off x="2508825" y="2548150"/>
            <a:ext cx="4333500" cy="11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Group 25</a:t>
            </a:r>
            <a:endParaRPr sz="26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SAT 5114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Distribution</a:t>
            </a:r>
            <a:endParaRPr/>
          </a:p>
        </p:txBody>
      </p:sp>
      <p:sp>
        <p:nvSpPr>
          <p:cNvPr id="230" name="Google Shape;230;p45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75" y="1659275"/>
            <a:ext cx="2882332" cy="220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5525" y="1659275"/>
            <a:ext cx="2954300" cy="2360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2550" y="1618300"/>
            <a:ext cx="2659376" cy="2124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Performance Metrics</a:t>
            </a:r>
            <a:endParaRPr/>
          </a:p>
        </p:txBody>
      </p:sp>
      <p:sp>
        <p:nvSpPr>
          <p:cNvPr id="239" name="Google Shape;239;p46"/>
          <p:cNvSpPr/>
          <p:nvPr/>
        </p:nvSpPr>
        <p:spPr>
          <a:xfrm>
            <a:off x="637050" y="1635850"/>
            <a:ext cx="4750200" cy="25002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40" name="Google Shape;240;p46"/>
          <p:cNvGraphicFramePr/>
          <p:nvPr/>
        </p:nvGraphicFramePr>
        <p:xfrm>
          <a:off x="630050" y="1621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{0403BC97-65ED-4D6F-B53C-290884E9E6AB}</a:tableStyleId>
              </a:tblPr>
              <a:tblGrid>
                <a:gridCol w="1127550"/>
                <a:gridCol w="1127550"/>
                <a:gridCol w="1127550"/>
                <a:gridCol w="1367550"/>
              </a:tblGrid>
              <a:tr h="458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</a:rPr>
                        <a:t>Model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</a:rPr>
                        <a:t>AUC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</a:rPr>
                        <a:t>Recall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</a:rPr>
                        <a:t>Precision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58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Logistic Regression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0.70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0.75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0.6</a:t>
                      </a:r>
                      <a:r>
                        <a:rPr lang="en">
                          <a:solidFill>
                            <a:schemeClr val="lt2"/>
                          </a:solidFill>
                        </a:rPr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58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Decision Tree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0.79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0.66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0.60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05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Random Forest (Tuned)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0.79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0.62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0.65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5125" y="1047950"/>
            <a:ext cx="4491125" cy="40011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7"/>
          <p:cNvSpPr txBox="1"/>
          <p:nvPr/>
        </p:nvSpPr>
        <p:spPr>
          <a:xfrm>
            <a:off x="1116775" y="1132525"/>
            <a:ext cx="2642700" cy="29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 (RF): shows true/false positives &amp; negatives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 Curve</a:t>
            </a:r>
            <a:endParaRPr/>
          </a:p>
        </p:txBody>
      </p:sp>
      <p:pic>
        <p:nvPicPr>
          <p:cNvPr id="253" name="Google Shape;25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1525" y="1271425"/>
            <a:ext cx="4862477" cy="387207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8"/>
          <p:cNvSpPr txBox="1"/>
          <p:nvPr/>
        </p:nvSpPr>
        <p:spPr>
          <a:xfrm>
            <a:off x="574125" y="1195425"/>
            <a:ext cx="3193200" cy="16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ROC Curve (RF): AUC 0.75, demonstrates sensitivity/specificity trade‑off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9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r>
              <a:rPr lang="en"/>
              <a:t>eature Importance &amp; SHAP</a:t>
            </a:r>
            <a:endParaRPr/>
          </a:p>
        </p:txBody>
      </p:sp>
      <p:sp>
        <p:nvSpPr>
          <p:cNvPr id="260" name="Google Shape;260;p49"/>
          <p:cNvSpPr/>
          <p:nvPr/>
        </p:nvSpPr>
        <p:spPr>
          <a:xfrm>
            <a:off x="1203300" y="1386425"/>
            <a:ext cx="3368400" cy="36099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p49"/>
          <p:cNvSpPr txBox="1"/>
          <p:nvPr/>
        </p:nvSpPr>
        <p:spPr>
          <a:xfrm>
            <a:off x="1203300" y="1317300"/>
            <a:ext cx="33684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Top Predictors: HLA mismatch, PRA, cold ischemia, donor type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SHAP Summary Plot: Visualizes each feature’s impact on rejection risk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Interpretation: High PRA and mismatches push risk ↑; living donor pushes risk ↓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2" name="Google Shape;26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8750" y="846775"/>
            <a:ext cx="3198499" cy="3874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Logic of Findings &amp; Clinical Implications</a:t>
            </a:r>
            <a:endParaRPr/>
          </a:p>
        </p:txBody>
      </p:sp>
      <p:sp>
        <p:nvSpPr>
          <p:cNvPr id="268" name="Google Shape;268;p50"/>
          <p:cNvSpPr txBox="1"/>
          <p:nvPr>
            <p:ph idx="1" type="body"/>
          </p:nvPr>
        </p:nvSpPr>
        <p:spPr>
          <a:xfrm>
            <a:off x="938500" y="1659275"/>
            <a:ext cx="63522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Logical Flow:</a:t>
            </a:r>
            <a:endParaRPr b="1"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Known immunological factors (PRA, HLA) emerged as top predictors—validates model.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Data‑driven discovery: cold ischemia time also influential.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200"/>
              <a:t>Clinical Impact:</a:t>
            </a:r>
            <a:endParaRPr b="1"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Risk score at discharge → personalized follow‑up intensity.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Explainable alerts (with SHAP) build clinician trust.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74" name="Google Shape;274;p51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• Yadav, A. “SHAP Values for Random Forest.” Medium. Explains that SHAP values attribute how each feature impacts the model’s prediction (driving it higher or lower) medium.com.</a:t>
            </a:r>
            <a:endParaRPr sz="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/>
              <a:t>• Encord Blog. “Precision-Recall Trade-Off in Imbalanced Datasets.” Emphasizes that in imbalanced data, accuracy can be misleading and one should consider precision, recall, and their trade-off encord.com.</a:t>
            </a:r>
            <a:endParaRPr sz="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/>
              <a:t>• OPTN Data Dictionary: Reference for dataset fields (e.g. ACUTE_REJ_EPI, PRA, HLAMIS definitions).</a:t>
            </a:r>
            <a:endParaRPr sz="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/>
              <a:t>• Stojiljković, M. “Split Your Dataset With scikit-learn’s train_test_split().” Real Python. Notes the use of stratify to maintain class distribution in train/test splits realpython.com. </a:t>
            </a:r>
            <a:endParaRPr sz="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/>
              <a:t>Monnet et al. “Should AI models be explainable to clinicians?” Critical Care (2024). Discusses that explainable AI (XAI) enhances clinician confidence and meets transparency requirements pmc.ncbi.nlm.nih.gov.</a:t>
            </a:r>
            <a:endParaRPr sz="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r>
              <a:rPr lang="en"/>
              <a:t> Page 2</a:t>
            </a:r>
            <a:endParaRPr/>
          </a:p>
        </p:txBody>
      </p:sp>
      <p:sp>
        <p:nvSpPr>
          <p:cNvPr id="280" name="Google Shape;280;p52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• Sharma, V. “Handling Imbalanced Data to Improve Precision.” Highlights techniques </a:t>
            </a:r>
            <a:r>
              <a:rPr lang="en" sz="900"/>
              <a:t>l</a:t>
            </a:r>
            <a:r>
              <a:rPr lang="en" sz="900"/>
              <a:t>ike SMOTE for dealing with class imbalance keylabs.ai.</a:t>
            </a:r>
            <a:endParaRPr sz="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/>
              <a:t>• Deepagohila. “EDA on Healthcare Dataset.” Medium. Underlines the importance of data cleaning, handling missing values, and visualizing distributions to uncover patterns medium.com medium.com.</a:t>
            </a:r>
            <a:endParaRPr sz="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/>
              <a:t>• Keylabs. “Logistic Regression: Overview and Applications.” Notes that a key benefit of logistic regression is the interpretability of its coefficients, especially valuable in healthcare contexts keylabs.ai.</a:t>
            </a:r>
            <a:endParaRPr sz="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/>
              <a:t>• PLOS ONE. “Pretransplant identification of acute rejection risk.” Reports that higher HLA mismatch is a well-established risk factor for acute rejection, with significant hazard ratios onlinelibrary.wiley.com.</a:t>
            </a:r>
            <a:endParaRPr sz="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/>
              <a:t>• BMC Nephrology. “Peak PRA and acute rejection.” Finds that kidney recipients with peak PRA &gt; 80% had ~1.8-fold higher odds of acute rejection, underscoring PRA as a risk predictor pubmed.ncbi.nlm.nih.gov.</a:t>
            </a:r>
            <a:endParaRPr sz="9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Acknowledgments</a:t>
            </a:r>
            <a:endParaRPr/>
          </a:p>
        </p:txBody>
      </p:sp>
      <p:sp>
        <p:nvSpPr>
          <p:cNvPr id="286" name="Google Shape;286;p5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 conclusion, we’ve tried to built an interpretable, resource‑light ML pipeline that accurately flags high‑risk transplant patients. By integrating SHAP explanations, we ensure clinicians understand why a particular patient is at risk. This tool can support personalized monitoring and therapy adjustments to improve graft outcomes!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Kidney transplant is life‑saving but acute rejection remains a key risk.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body will see the new kidney as a foreign body and will attack it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Rejected kidneys can fail and can require a new kidney transplant to replace the old one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AI can  help  with </a:t>
            </a:r>
            <a:r>
              <a:rPr lang="en"/>
              <a:t>Early identification of high‑risk patients can guide monitoring and therapy.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 &amp; Objective</a:t>
            </a:r>
            <a:endParaRPr/>
          </a:p>
        </p:txBody>
      </p:sp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938500" y="1659275"/>
            <a:ext cx="5321700" cy="33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Problem: </a:t>
            </a:r>
            <a:r>
              <a:rPr lang="en"/>
              <a:t>Clinicians </a:t>
            </a:r>
            <a:r>
              <a:rPr lang="en"/>
              <a:t>are not alway able to predict when a kidney transplant will be </a:t>
            </a:r>
            <a:r>
              <a:rPr lang="en"/>
              <a:t>rejected.  The data received has many factors that will be hard for a human to track at all times.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Project Goal</a:t>
            </a:r>
            <a:r>
              <a:rPr lang="en"/>
              <a:t>: Predict acute kidney transplant rejection using patient and donor data.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Objective: Build an interpretable, efficient ML model to predict 1‑year acute rejection.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</a:t>
            </a:r>
            <a:endParaRPr/>
          </a:p>
        </p:txBody>
      </p:sp>
      <p:pic>
        <p:nvPicPr>
          <p:cNvPr descr="Doctor with Medical Healthcare Icon Interface (Provided by Getty Images)" id="179" name="Google Shape;17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700" y="1035450"/>
            <a:ext cx="3945400" cy="221929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9"/>
          <p:cNvSpPr/>
          <p:nvPr/>
        </p:nvSpPr>
        <p:spPr>
          <a:xfrm>
            <a:off x="4750275" y="608550"/>
            <a:ext cx="3422100" cy="4269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Key Findings from Prior Work: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p39"/>
          <p:cNvSpPr/>
          <p:nvPr/>
        </p:nvSpPr>
        <p:spPr>
          <a:xfrm>
            <a:off x="4750275" y="1035450"/>
            <a:ext cx="3468900" cy="9414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HLA mismatches &amp; high PRA strongly correlate with rejection risk (PLOS ONE, 2023).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p39"/>
          <p:cNvSpPr/>
          <p:nvPr/>
        </p:nvSpPr>
        <p:spPr>
          <a:xfrm>
            <a:off x="4750275" y="1989750"/>
            <a:ext cx="3468900" cy="1164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Cold ischemia time and donor type (living vs. deceased) affect graft survival (BMC Nephrology, 2022).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" name="Google Shape;183;p39"/>
          <p:cNvSpPr/>
          <p:nvPr/>
        </p:nvSpPr>
        <p:spPr>
          <a:xfrm>
            <a:off x="4750275" y="3153750"/>
            <a:ext cx="3468900" cy="9957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 models (logistic regression, random forests) have shown AUCs ~0.70–0.85 in clinical datasets.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p39"/>
          <p:cNvSpPr/>
          <p:nvPr/>
        </p:nvSpPr>
        <p:spPr>
          <a:xfrm>
            <a:off x="4750275" y="4149450"/>
            <a:ext cx="3468900" cy="9957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Gap: Few studies combine interpretability with efficiency suitable for real‑time clinical use.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0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/>
              <a:t>Data Source: OPTN STAR registry – national, multi‑center transplant data.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1625" lvl="0" marL="457200" rtl="0" algn="l">
              <a:spcBef>
                <a:spcPts val="1600"/>
              </a:spcBef>
              <a:spcAft>
                <a:spcPts val="0"/>
              </a:spcAft>
              <a:buSzPts val="1150"/>
              <a:buChar char="●"/>
            </a:pPr>
            <a:r>
              <a:rPr lang="en"/>
              <a:t>Inclusion Criteria: First kidney transplant, 1‑year follow‑up record available.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1625" lvl="0" marL="457200" rtl="0" algn="l">
              <a:spcBef>
                <a:spcPts val="1600"/>
              </a:spcBef>
              <a:spcAft>
                <a:spcPts val="0"/>
              </a:spcAft>
              <a:buSzPts val="1150"/>
              <a:buChar char="●"/>
            </a:pPr>
            <a:r>
              <a:rPr lang="en"/>
              <a:t>Rationale: Covers diverse demographics and transplant scenarios; results generalize broadly.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4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Justification of Population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&amp; Features</a:t>
            </a:r>
            <a:endParaRPr/>
          </a:p>
        </p:txBody>
      </p:sp>
      <p:sp>
        <p:nvSpPr>
          <p:cNvPr id="196" name="Google Shape;196;p41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/>
              <a:t>Outcome: Acute rejection within 1 year (binary).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1625" lvl="0" marL="457200" rtl="0" algn="l">
              <a:spcBef>
                <a:spcPts val="1600"/>
              </a:spcBef>
              <a:spcAft>
                <a:spcPts val="0"/>
              </a:spcAft>
              <a:buSzPts val="1150"/>
              <a:buChar char="●"/>
            </a:pPr>
            <a:r>
              <a:rPr lang="en"/>
              <a:t>Recipient Features: Age, sex, race/ethnicity, prior transplant, PRA (%), HLA mismatch count.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1625" lvl="0" marL="457200" rtl="0" algn="l">
              <a:spcBef>
                <a:spcPts val="1600"/>
              </a:spcBef>
              <a:spcAft>
                <a:spcPts val="0"/>
              </a:spcAft>
              <a:buSzPts val="1150"/>
              <a:buChar char="●"/>
            </a:pPr>
            <a:r>
              <a:rPr lang="en"/>
              <a:t>Donor Features: Age, sex, living vs deceased, DCD flag, history of HTN/diabetes, cold ischemia time.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Highlights</a:t>
            </a:r>
            <a:endParaRPr/>
          </a:p>
        </p:txBody>
      </p:sp>
      <p:sp>
        <p:nvSpPr>
          <p:cNvPr id="202" name="Google Shape;202;p42"/>
          <p:cNvSpPr/>
          <p:nvPr/>
        </p:nvSpPr>
        <p:spPr>
          <a:xfrm>
            <a:off x="770750" y="983100"/>
            <a:ext cx="1722300" cy="1415700"/>
          </a:xfrm>
          <a:prstGeom prst="hexagon">
            <a:avLst>
              <a:gd fmla="val 28852" name="adj"/>
              <a:gd fmla="val 115470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Imputed missing values with mean.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42"/>
          <p:cNvSpPr/>
          <p:nvPr/>
        </p:nvSpPr>
        <p:spPr>
          <a:xfrm>
            <a:off x="2095000" y="1698750"/>
            <a:ext cx="1722300" cy="1415700"/>
          </a:xfrm>
          <a:prstGeom prst="hexagon">
            <a:avLst>
              <a:gd fmla="val 28852" name="adj"/>
              <a:gd fmla="val 115470" name="vf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One‑hot encoded race.</a:t>
            </a:r>
            <a:endParaRPr sz="12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p42"/>
          <p:cNvSpPr/>
          <p:nvPr/>
        </p:nvSpPr>
        <p:spPr>
          <a:xfrm>
            <a:off x="3411375" y="983100"/>
            <a:ext cx="1722300" cy="1415700"/>
          </a:xfrm>
          <a:prstGeom prst="hexagon">
            <a:avLst>
              <a:gd fmla="val 28852" name="adj"/>
              <a:gd fmla="val 115470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Stratified train/test split to preserve class balance.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3"/>
          <p:cNvSpPr txBox="1"/>
          <p:nvPr>
            <p:ph type="title"/>
          </p:nvPr>
        </p:nvSpPr>
        <p:spPr>
          <a:xfrm>
            <a:off x="175650" y="34600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Code’s Purpose &amp; Pipeline Overview</a:t>
            </a:r>
            <a:endParaRPr/>
          </a:p>
        </p:txBody>
      </p:sp>
      <p:sp>
        <p:nvSpPr>
          <p:cNvPr id="210" name="Google Shape;210;p43"/>
          <p:cNvSpPr/>
          <p:nvPr/>
        </p:nvSpPr>
        <p:spPr>
          <a:xfrm>
            <a:off x="1667250" y="1117575"/>
            <a:ext cx="2626800" cy="10752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Purpose: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Efficiently load, clean, engineer features, train models, and explain predictions.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43"/>
          <p:cNvSpPr/>
          <p:nvPr/>
        </p:nvSpPr>
        <p:spPr>
          <a:xfrm>
            <a:off x="5154350" y="1077700"/>
            <a:ext cx="3172200" cy="7665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Load &amp; merge SAS datasets (follow‑up, transplant, donors)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Google Shape;212;p43"/>
          <p:cNvSpPr/>
          <p:nvPr/>
        </p:nvSpPr>
        <p:spPr>
          <a:xfrm>
            <a:off x="5154350" y="1945900"/>
            <a:ext cx="3172200" cy="7383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Feature engineering: outcome flag, PRA, mismatches, flags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" name="Google Shape;213;p43"/>
          <p:cNvSpPr/>
          <p:nvPr/>
        </p:nvSpPr>
        <p:spPr>
          <a:xfrm>
            <a:off x="5154350" y="2785900"/>
            <a:ext cx="3172200" cy="6573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Imputation &amp; encoding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43"/>
          <p:cNvSpPr/>
          <p:nvPr/>
        </p:nvSpPr>
        <p:spPr>
          <a:xfrm>
            <a:off x="5154350" y="3544900"/>
            <a:ext cx="3172200" cy="6573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Train &amp; tune: Logistic Regression, Decision Tree, Random Forest (GridSearchCV)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43"/>
          <p:cNvSpPr/>
          <p:nvPr/>
        </p:nvSpPr>
        <p:spPr>
          <a:xfrm>
            <a:off x="5154350" y="4303900"/>
            <a:ext cx="3172200" cy="6573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Evaluate &amp; explain: metrics, ROC, SHAP plots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p43"/>
          <p:cNvSpPr/>
          <p:nvPr/>
        </p:nvSpPr>
        <p:spPr>
          <a:xfrm>
            <a:off x="5154350" y="318700"/>
            <a:ext cx="3172200" cy="6573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Pipeline Steps: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Distributions</a:t>
            </a:r>
            <a:endParaRPr/>
          </a:p>
        </p:txBody>
      </p:sp>
      <p:sp>
        <p:nvSpPr>
          <p:cNvPr id="222" name="Google Shape;222;p4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425" y="1524000"/>
            <a:ext cx="2954299" cy="2201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5863" y="1505600"/>
            <a:ext cx="2954299" cy="2237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